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Palatino Linotype" panose="02040502050505030304" pitchFamily="18" charset="0"/>
      <p:regular r:id="rId11"/>
      <p:bold r:id="rId12"/>
      <p:italic r:id="rId13"/>
      <p:boldItalic r:id="rId14"/>
    </p:embeddedFont>
    <p:embeddedFont>
      <p:font typeface="Platypi Medium" panose="020B0604020202020204" charset="0"/>
      <p:regular r:id="rId15"/>
    </p:embeddedFont>
    <p:embeddedFont>
      <p:font typeface="Source Serif Pro" panose="02040603050405020204" pitchFamily="18"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7638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312234" y="1458278"/>
            <a:ext cx="8037977" cy="983839"/>
          </a:xfrm>
          <a:prstGeom prst="rect">
            <a:avLst/>
          </a:prstGeom>
          <a:noFill/>
          <a:ln/>
        </p:spPr>
        <p:txBody>
          <a:bodyPr wrap="square" lIns="0" tIns="0" rIns="0" bIns="0" rtlCol="0" anchor="t"/>
          <a:lstStyle/>
          <a:p>
            <a:pPr marL="0" indent="0">
              <a:lnSpc>
                <a:spcPts val="5550"/>
              </a:lnSpc>
              <a:buNone/>
            </a:pPr>
            <a:r>
              <a:rPr lang="en-US" sz="4450" b="1" dirty="0">
                <a:solidFill>
                  <a:srgbClr val="201B18"/>
                </a:solidFill>
                <a:latin typeface="Palatino Linotype" panose="02040502050505030304" pitchFamily="18" charset="0"/>
                <a:ea typeface="Platypi Medium" pitchFamily="34" charset="-122"/>
                <a:cs typeface="Platypi Medium" pitchFamily="34" charset="-120"/>
              </a:rPr>
              <a:t>UK Railway Revenue Analysis</a:t>
            </a:r>
            <a:endParaRPr lang="en-US" sz="4450" b="1" dirty="0">
              <a:latin typeface="Palatino Linotype" panose="02040502050505030304" pitchFamily="18" charset="0"/>
            </a:endParaRPr>
          </a:p>
        </p:txBody>
      </p:sp>
      <p:sp>
        <p:nvSpPr>
          <p:cNvPr id="4" name="Text 1"/>
          <p:cNvSpPr/>
          <p:nvPr/>
        </p:nvSpPr>
        <p:spPr>
          <a:xfrm>
            <a:off x="793790" y="2870313"/>
            <a:ext cx="7556421" cy="2903220"/>
          </a:xfrm>
          <a:prstGeom prst="rect">
            <a:avLst/>
          </a:prstGeom>
          <a:noFill/>
          <a:ln/>
        </p:spPr>
        <p:txBody>
          <a:bodyPr wrap="square" lIns="0" tIns="0" rIns="0" bIns="0" rtlCol="0" anchor="t"/>
          <a:lstStyle/>
          <a:p>
            <a:pPr marL="0" indent="0">
              <a:lnSpc>
                <a:spcPts val="2850"/>
              </a:lnSpc>
              <a:buNone/>
            </a:pPr>
            <a:r>
              <a:rPr lang="en-US" sz="2000" dirty="0">
                <a:solidFill>
                  <a:srgbClr val="504C49"/>
                </a:solidFill>
                <a:latin typeface="Source Serif Pro" pitchFamily="34" charset="0"/>
                <a:ea typeface="Source Serif Pro" pitchFamily="34" charset="-122"/>
                <a:cs typeface="Source Serif Pro" pitchFamily="34" charset="-120"/>
              </a:rPr>
              <a:t>This presentation provides a comprehensive analysis of the UK railway revenue, examining key trends and factors influencing financial performance. As we analyze into the passenger demand patterns, the impact of train delays, and revenue streams, Our goal is to derive insights to support decision-making, informed strategic planning and operational</a:t>
            </a:r>
            <a:r>
              <a:rPr lang="en-US" dirty="0">
                <a:solidFill>
                  <a:srgbClr val="504C49"/>
                </a:solidFill>
                <a:latin typeface="Source Serif Pro" pitchFamily="34" charset="0"/>
                <a:ea typeface="Source Serif Pro" pitchFamily="34" charset="-122"/>
                <a:cs typeface="Source Serif Pro" pitchFamily="34" charset="-120"/>
              </a:rPr>
              <a:t> </a:t>
            </a:r>
            <a:r>
              <a:rPr lang="en-US" sz="2000" dirty="0">
                <a:solidFill>
                  <a:srgbClr val="504C49"/>
                </a:solidFill>
                <a:latin typeface="Source Serif Pro" pitchFamily="34" charset="0"/>
                <a:ea typeface="Source Serif Pro" pitchFamily="34" charset="-122"/>
                <a:cs typeface="Source Serif Pro" pitchFamily="34" charset="-120"/>
              </a:rPr>
              <a:t>improvements. Through clear visuals and detailed data, we aim to provide a complete overview of the revenue landscape.</a:t>
            </a:r>
            <a:endParaRPr lang="en-US"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14155"/>
            <a:ext cx="8552855" cy="708779"/>
          </a:xfrm>
          <a:prstGeom prst="rect">
            <a:avLst/>
          </a:prstGeom>
          <a:noFill/>
          <a:ln/>
        </p:spPr>
        <p:txBody>
          <a:bodyPr wrap="none" lIns="0" tIns="0" rIns="0" bIns="0" rtlCol="0" anchor="t"/>
          <a:lstStyle/>
          <a:p>
            <a:pPr marL="0" indent="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Peak Hours by Departure Time</a:t>
            </a:r>
            <a:endParaRPr lang="en-US" sz="4450" dirty="0"/>
          </a:p>
        </p:txBody>
      </p:sp>
      <p:sp>
        <p:nvSpPr>
          <p:cNvPr id="3" name="Text 1"/>
          <p:cNvSpPr/>
          <p:nvPr/>
        </p:nvSpPr>
        <p:spPr>
          <a:xfrm>
            <a:off x="793790" y="3089910"/>
            <a:ext cx="3734038" cy="354330"/>
          </a:xfrm>
          <a:prstGeom prst="rect">
            <a:avLst/>
          </a:prstGeom>
          <a:noFill/>
          <a:ln/>
        </p:spPr>
        <p:txBody>
          <a:bodyPr wrap="none" lIns="0" tIns="0" rIns="0" bIns="0" rtlCol="0" anchor="t"/>
          <a:lstStyle/>
          <a:p>
            <a:pPr marL="0" indent="0">
              <a:lnSpc>
                <a:spcPts val="2750"/>
              </a:lnSpc>
              <a:buNone/>
            </a:pPr>
            <a:r>
              <a:rPr lang="en-US" sz="2400" dirty="0">
                <a:solidFill>
                  <a:srgbClr val="201B18"/>
                </a:solidFill>
                <a:latin typeface="Platypi Medium" pitchFamily="34" charset="0"/>
                <a:ea typeface="Platypi Medium" pitchFamily="34" charset="-122"/>
                <a:cs typeface="Platypi Medium" pitchFamily="34" charset="-120"/>
              </a:rPr>
              <a:t>Morning Peak (6:00 - 9:00)</a:t>
            </a:r>
            <a:endParaRPr lang="en-US" sz="2400" dirty="0"/>
          </a:p>
        </p:txBody>
      </p:sp>
      <p:sp>
        <p:nvSpPr>
          <p:cNvPr id="4" name="Text 2"/>
          <p:cNvSpPr/>
          <p:nvPr/>
        </p:nvSpPr>
        <p:spPr>
          <a:xfrm>
            <a:off x="793790" y="3671054"/>
            <a:ext cx="3978116" cy="2540318"/>
          </a:xfrm>
          <a:prstGeom prst="rect">
            <a:avLst/>
          </a:prstGeom>
          <a:noFill/>
          <a:ln/>
        </p:spPr>
        <p:txBody>
          <a:bodyPr wrap="square" lIns="0" tIns="0" rIns="0" bIns="0" rtlCol="0" anchor="t"/>
          <a:lstStyle/>
          <a:p>
            <a:pPr marL="0" indent="0">
              <a:lnSpc>
                <a:spcPts val="2850"/>
              </a:lnSpc>
              <a:buNone/>
            </a:pPr>
            <a:r>
              <a:rPr lang="en-US" dirty="0">
                <a:solidFill>
                  <a:srgbClr val="504C49"/>
                </a:solidFill>
                <a:latin typeface="Source Serif Pro" pitchFamily="34" charset="0"/>
                <a:ea typeface="Source Serif Pro" pitchFamily="34" charset="-122"/>
                <a:cs typeface="Source Serif Pro" pitchFamily="34" charset="-120"/>
              </a:rPr>
              <a:t>The morning peak reflects the daily commute, with most departures occurring between 7:00 and 8:00. This period requires maximum capacity and efficiency to manage the high volume of passengers travelling to work and educational institutions.</a:t>
            </a:r>
            <a:endParaRPr lang="en-US" dirty="0"/>
          </a:p>
        </p:txBody>
      </p:sp>
      <p:sp>
        <p:nvSpPr>
          <p:cNvPr id="5" name="Text 3"/>
          <p:cNvSpPr/>
          <p:nvPr/>
        </p:nvSpPr>
        <p:spPr>
          <a:xfrm>
            <a:off x="5332928" y="3089910"/>
            <a:ext cx="3873103" cy="354330"/>
          </a:xfrm>
          <a:prstGeom prst="rect">
            <a:avLst/>
          </a:prstGeom>
          <a:noFill/>
          <a:ln/>
        </p:spPr>
        <p:txBody>
          <a:bodyPr wrap="none" lIns="0" tIns="0" rIns="0" bIns="0" rtlCol="0" anchor="t"/>
          <a:lstStyle/>
          <a:p>
            <a:pPr marL="0" indent="0">
              <a:lnSpc>
                <a:spcPts val="2750"/>
              </a:lnSpc>
              <a:buNone/>
            </a:pPr>
            <a:r>
              <a:rPr lang="en-US" sz="2400" dirty="0">
                <a:solidFill>
                  <a:srgbClr val="201B18"/>
                </a:solidFill>
                <a:latin typeface="Platypi Medium" pitchFamily="34" charset="0"/>
                <a:ea typeface="Platypi Medium" pitchFamily="34" charset="-122"/>
                <a:cs typeface="Platypi Medium" pitchFamily="34" charset="-120"/>
              </a:rPr>
              <a:t>Evening Peak (16:00 - 19:00)</a:t>
            </a:r>
            <a:endParaRPr lang="en-US" sz="2400" dirty="0"/>
          </a:p>
        </p:txBody>
      </p:sp>
      <p:sp>
        <p:nvSpPr>
          <p:cNvPr id="6" name="Text 4"/>
          <p:cNvSpPr/>
          <p:nvPr/>
        </p:nvSpPr>
        <p:spPr>
          <a:xfrm>
            <a:off x="5332928" y="3671054"/>
            <a:ext cx="3978116" cy="2540318"/>
          </a:xfrm>
          <a:prstGeom prst="rect">
            <a:avLst/>
          </a:prstGeom>
          <a:noFill/>
          <a:ln/>
        </p:spPr>
        <p:txBody>
          <a:bodyPr wrap="square" lIns="0" tIns="0" rIns="0" bIns="0" rtlCol="0" anchor="t"/>
          <a:lstStyle/>
          <a:p>
            <a:pPr marL="0" indent="0">
              <a:lnSpc>
                <a:spcPts val="2850"/>
              </a:lnSpc>
              <a:buNone/>
            </a:pPr>
            <a:r>
              <a:rPr lang="en-US" dirty="0">
                <a:solidFill>
                  <a:srgbClr val="504C49"/>
                </a:solidFill>
                <a:latin typeface="Source Serif Pro" pitchFamily="34" charset="0"/>
                <a:ea typeface="Source Serif Pro" pitchFamily="34" charset="-122"/>
                <a:cs typeface="Source Serif Pro" pitchFamily="34" charset="-120"/>
              </a:rPr>
              <a:t>The evening peak sees another surge in departures, as commuters return home. The volume is typically spread more evenly across these hours compared to the morning peak, but remains a critical period for operational management.</a:t>
            </a:r>
            <a:endParaRPr lang="en-US" dirty="0"/>
          </a:p>
        </p:txBody>
      </p:sp>
      <p:sp>
        <p:nvSpPr>
          <p:cNvPr id="7" name="Text 5"/>
          <p:cNvSpPr/>
          <p:nvPr/>
        </p:nvSpPr>
        <p:spPr>
          <a:xfrm>
            <a:off x="9872067" y="3089910"/>
            <a:ext cx="2835235" cy="354330"/>
          </a:xfrm>
          <a:prstGeom prst="rect">
            <a:avLst/>
          </a:prstGeom>
          <a:noFill/>
          <a:ln/>
        </p:spPr>
        <p:txBody>
          <a:bodyPr wrap="none" lIns="0" tIns="0" rIns="0" bIns="0" rtlCol="0" anchor="t"/>
          <a:lstStyle/>
          <a:p>
            <a:pPr marL="0" indent="0">
              <a:lnSpc>
                <a:spcPts val="2750"/>
              </a:lnSpc>
              <a:buNone/>
            </a:pPr>
            <a:r>
              <a:rPr lang="en-US" sz="2400" dirty="0">
                <a:solidFill>
                  <a:srgbClr val="201B18"/>
                </a:solidFill>
                <a:latin typeface="Platypi Medium" pitchFamily="34" charset="0"/>
                <a:ea typeface="Platypi Medium" pitchFamily="34" charset="-122"/>
                <a:cs typeface="Platypi Medium" pitchFamily="34" charset="-120"/>
              </a:rPr>
              <a:t>Off-Peak Hours</a:t>
            </a:r>
            <a:endParaRPr lang="en-US" sz="2400" dirty="0"/>
          </a:p>
        </p:txBody>
      </p:sp>
      <p:sp>
        <p:nvSpPr>
          <p:cNvPr id="8" name="Text 6"/>
          <p:cNvSpPr/>
          <p:nvPr/>
        </p:nvSpPr>
        <p:spPr>
          <a:xfrm>
            <a:off x="9872067" y="3671054"/>
            <a:ext cx="3978116" cy="2177415"/>
          </a:xfrm>
          <a:prstGeom prst="rect">
            <a:avLst/>
          </a:prstGeom>
          <a:noFill/>
          <a:ln/>
        </p:spPr>
        <p:txBody>
          <a:bodyPr wrap="square" lIns="0" tIns="0" rIns="0" bIns="0" rtlCol="0" anchor="t"/>
          <a:lstStyle/>
          <a:p>
            <a:pPr marL="0" indent="0">
              <a:lnSpc>
                <a:spcPts val="2850"/>
              </a:lnSpc>
              <a:buNone/>
            </a:pPr>
            <a:r>
              <a:rPr lang="en-US" dirty="0">
                <a:solidFill>
                  <a:srgbClr val="504C49"/>
                </a:solidFill>
                <a:latin typeface="Source Serif Pro" pitchFamily="34" charset="0"/>
                <a:ea typeface="Source Serif Pro" pitchFamily="34" charset="-122"/>
                <a:cs typeface="Source Serif Pro" pitchFamily="34" charset="-120"/>
              </a:rPr>
              <a:t>Off-peak hours represent opportunities for maintenance, reduced staffing, and targeted marketing to encourage travel. These periods can be optimised to enhance overall system efficiency and revenue.</a:t>
            </a:r>
            <a:endParaRPr lang="en-US" dirty="0"/>
          </a:p>
        </p:txBody>
      </p:sp>
      <p:sp>
        <p:nvSpPr>
          <p:cNvPr id="9" name="Rectangle: Rounded Corners 8">
            <a:extLst>
              <a:ext uri="{FF2B5EF4-FFF2-40B4-BE49-F238E27FC236}">
                <a16:creationId xmlns:a16="http://schemas.microsoft.com/office/drawing/2014/main" id="{8E1A384F-E73B-F29D-661F-85B06436D16E}"/>
              </a:ext>
            </a:extLst>
          </p:cNvPr>
          <p:cNvSpPr/>
          <p:nvPr/>
        </p:nvSpPr>
        <p:spPr>
          <a:xfrm>
            <a:off x="12868507" y="7761248"/>
            <a:ext cx="1683834" cy="367265"/>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8066" y="730687"/>
            <a:ext cx="7041118" cy="641152"/>
          </a:xfrm>
          <a:prstGeom prst="rect">
            <a:avLst/>
          </a:prstGeom>
          <a:noFill/>
          <a:ln/>
        </p:spPr>
        <p:txBody>
          <a:bodyPr wrap="none" lIns="0" tIns="0" rIns="0" bIns="0" rtlCol="0" anchor="t"/>
          <a:lstStyle/>
          <a:p>
            <a:pPr marL="0" indent="0">
              <a:lnSpc>
                <a:spcPts val="5000"/>
              </a:lnSpc>
              <a:buNone/>
            </a:pPr>
            <a:r>
              <a:rPr lang="en-US" sz="4400" dirty="0">
                <a:solidFill>
                  <a:srgbClr val="201B18"/>
                </a:solidFill>
                <a:latin typeface="Platypi Medium" pitchFamily="34" charset="0"/>
                <a:ea typeface="Platypi Medium" pitchFamily="34" charset="-122"/>
                <a:cs typeface="Platypi Medium" pitchFamily="34" charset="-120"/>
              </a:rPr>
              <a:t>Refund Request Analysis</a:t>
            </a:r>
            <a:endParaRPr lang="en-US" sz="4400" dirty="0"/>
          </a:p>
        </p:txBody>
      </p:sp>
      <p:sp>
        <p:nvSpPr>
          <p:cNvPr id="4" name="Shape 1"/>
          <p:cNvSpPr/>
          <p:nvPr/>
        </p:nvSpPr>
        <p:spPr>
          <a:xfrm>
            <a:off x="718066" y="1910239"/>
            <a:ext cx="461605" cy="461605"/>
          </a:xfrm>
          <a:prstGeom prst="roundRect">
            <a:avLst>
              <a:gd name="adj" fmla="val 6667"/>
            </a:avLst>
          </a:prstGeom>
          <a:solidFill>
            <a:srgbClr val="F9F7F7"/>
          </a:solidFill>
          <a:ln/>
        </p:spPr>
      </p:sp>
      <p:sp>
        <p:nvSpPr>
          <p:cNvPr id="5" name="Text 2"/>
          <p:cNvSpPr/>
          <p:nvPr/>
        </p:nvSpPr>
        <p:spPr>
          <a:xfrm>
            <a:off x="879753" y="1987153"/>
            <a:ext cx="138232" cy="307777"/>
          </a:xfrm>
          <a:prstGeom prst="rect">
            <a:avLst/>
          </a:prstGeom>
          <a:noFill/>
          <a:ln/>
        </p:spPr>
        <p:txBody>
          <a:bodyPr wrap="none" lIns="0" tIns="0" rIns="0" bIns="0" rtlCol="0" anchor="t"/>
          <a:lstStyle/>
          <a:p>
            <a:pPr marL="0" indent="0" algn="ctr">
              <a:lnSpc>
                <a:spcPts val="2400"/>
              </a:lnSpc>
              <a:buNone/>
            </a:pPr>
            <a:r>
              <a:rPr lang="en-US" sz="2400" dirty="0">
                <a:solidFill>
                  <a:srgbClr val="504C49"/>
                </a:solidFill>
                <a:latin typeface="Platypi Medium" pitchFamily="34" charset="0"/>
                <a:ea typeface="Platypi Medium" pitchFamily="34" charset="-122"/>
                <a:cs typeface="Platypi Medium" pitchFamily="34" charset="-120"/>
              </a:rPr>
              <a:t>1</a:t>
            </a:r>
            <a:endParaRPr lang="en-US" sz="2400" dirty="0"/>
          </a:p>
        </p:txBody>
      </p:sp>
      <p:sp>
        <p:nvSpPr>
          <p:cNvPr id="6" name="Text 3"/>
          <p:cNvSpPr/>
          <p:nvPr/>
        </p:nvSpPr>
        <p:spPr>
          <a:xfrm>
            <a:off x="1596685" y="1910239"/>
            <a:ext cx="2564606" cy="320516"/>
          </a:xfrm>
          <a:prstGeom prst="rect">
            <a:avLst/>
          </a:prstGeom>
          <a:noFill/>
          <a:ln/>
        </p:spPr>
        <p:txBody>
          <a:bodyPr wrap="none" lIns="0" tIns="0" rIns="0" bIns="0" rtlCol="0" anchor="t"/>
          <a:lstStyle/>
          <a:p>
            <a:pPr marL="0" indent="0" algn="ctr">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Weather</a:t>
            </a:r>
            <a:endParaRPr lang="en-US" sz="2400" dirty="0"/>
          </a:p>
        </p:txBody>
      </p:sp>
      <p:sp>
        <p:nvSpPr>
          <p:cNvPr id="7" name="Text 4"/>
          <p:cNvSpPr/>
          <p:nvPr/>
        </p:nvSpPr>
        <p:spPr>
          <a:xfrm>
            <a:off x="1384816" y="2353747"/>
            <a:ext cx="3289816" cy="2953226"/>
          </a:xfrm>
          <a:prstGeom prst="rect">
            <a:avLst/>
          </a:prstGeom>
          <a:noFill/>
          <a:ln/>
        </p:spPr>
        <p:txBody>
          <a:bodyPr wrap="square" lIns="0" tIns="0" rIns="0" bIns="0" rtlCol="0" anchor="t"/>
          <a:lstStyle/>
          <a:p>
            <a:pPr marL="0" indent="0" algn="ctr">
              <a:lnSpc>
                <a:spcPts val="2550"/>
              </a:lnSpc>
              <a:buNone/>
            </a:pPr>
            <a:r>
              <a:rPr lang="en-US" dirty="0">
                <a:solidFill>
                  <a:srgbClr val="504C49"/>
                </a:solidFill>
                <a:latin typeface="Source Serif Pro" pitchFamily="34" charset="0"/>
                <a:ea typeface="Source Serif Pro" pitchFamily="34" charset="-122"/>
                <a:cs typeface="Source Serif Pro" pitchFamily="34" charset="-120"/>
              </a:rPr>
              <a:t>Weather-related disruptions, especially during winter, significantly impact train schedules. Severe weather events lead to delays and subsequent refund requests from affected passengers, underlining the need for robust weather contingency plans.</a:t>
            </a:r>
            <a:endParaRPr lang="en-US" dirty="0"/>
          </a:p>
        </p:txBody>
      </p:sp>
      <p:sp>
        <p:nvSpPr>
          <p:cNvPr id="8" name="Shape 5"/>
          <p:cNvSpPr/>
          <p:nvPr/>
        </p:nvSpPr>
        <p:spPr>
          <a:xfrm>
            <a:off x="4674632" y="1910239"/>
            <a:ext cx="461605" cy="461605"/>
          </a:xfrm>
          <a:prstGeom prst="roundRect">
            <a:avLst>
              <a:gd name="adj" fmla="val 6667"/>
            </a:avLst>
          </a:prstGeom>
          <a:solidFill>
            <a:srgbClr val="F9F7F7"/>
          </a:solidFill>
          <a:ln/>
        </p:spPr>
      </p:sp>
      <p:sp>
        <p:nvSpPr>
          <p:cNvPr id="9" name="Text 6"/>
          <p:cNvSpPr/>
          <p:nvPr/>
        </p:nvSpPr>
        <p:spPr>
          <a:xfrm>
            <a:off x="4805958" y="1987153"/>
            <a:ext cx="198834" cy="307777"/>
          </a:xfrm>
          <a:prstGeom prst="rect">
            <a:avLst/>
          </a:prstGeom>
          <a:noFill/>
          <a:ln/>
        </p:spPr>
        <p:txBody>
          <a:bodyPr wrap="none" lIns="0" tIns="0" rIns="0" bIns="0" rtlCol="0" anchor="t"/>
          <a:lstStyle/>
          <a:p>
            <a:pPr marL="0" indent="0" algn="ctr">
              <a:lnSpc>
                <a:spcPts val="2400"/>
              </a:lnSpc>
              <a:buNone/>
            </a:pPr>
            <a:r>
              <a:rPr lang="en-US" sz="2400" dirty="0">
                <a:solidFill>
                  <a:srgbClr val="504C49"/>
                </a:solidFill>
                <a:latin typeface="Platypi Medium" pitchFamily="34" charset="0"/>
                <a:ea typeface="Platypi Medium" pitchFamily="34" charset="-122"/>
                <a:cs typeface="Platypi Medium" pitchFamily="34" charset="-120"/>
              </a:rPr>
              <a:t>2</a:t>
            </a:r>
            <a:endParaRPr lang="en-US" sz="2400" dirty="0"/>
          </a:p>
        </p:txBody>
      </p:sp>
      <p:sp>
        <p:nvSpPr>
          <p:cNvPr id="10" name="Text 7"/>
          <p:cNvSpPr/>
          <p:nvPr/>
        </p:nvSpPr>
        <p:spPr>
          <a:xfrm>
            <a:off x="5653610" y="1910239"/>
            <a:ext cx="2564606" cy="320516"/>
          </a:xfrm>
          <a:prstGeom prst="rect">
            <a:avLst/>
          </a:prstGeom>
          <a:noFill/>
          <a:ln/>
        </p:spPr>
        <p:txBody>
          <a:bodyPr wrap="none" lIns="0" tIns="0" rIns="0" bIns="0" rtlCol="0" anchor="t"/>
          <a:lstStyle/>
          <a:p>
            <a:pPr marL="0" indent="0" algn="ctr">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Signal Failure</a:t>
            </a:r>
            <a:endParaRPr lang="en-US" sz="2400" dirty="0"/>
          </a:p>
        </p:txBody>
      </p:sp>
      <p:sp>
        <p:nvSpPr>
          <p:cNvPr id="11" name="Text 8"/>
          <p:cNvSpPr/>
          <p:nvPr/>
        </p:nvSpPr>
        <p:spPr>
          <a:xfrm>
            <a:off x="5341382" y="2353747"/>
            <a:ext cx="3200452" cy="2625090"/>
          </a:xfrm>
          <a:prstGeom prst="rect">
            <a:avLst/>
          </a:prstGeom>
          <a:noFill/>
          <a:ln/>
        </p:spPr>
        <p:txBody>
          <a:bodyPr wrap="square" lIns="0" tIns="0" rIns="0" bIns="0" rtlCol="0" anchor="t"/>
          <a:lstStyle/>
          <a:p>
            <a:pPr marL="0" indent="0" algn="ctr">
              <a:lnSpc>
                <a:spcPts val="2550"/>
              </a:lnSpc>
              <a:buNone/>
            </a:pPr>
            <a:r>
              <a:rPr lang="en-US" dirty="0">
                <a:solidFill>
                  <a:srgbClr val="504C49"/>
                </a:solidFill>
                <a:latin typeface="Source Serif Pro" pitchFamily="34" charset="0"/>
                <a:ea typeface="Source Serif Pro" pitchFamily="34" charset="-122"/>
                <a:cs typeface="Source Serif Pro" pitchFamily="34" charset="-120"/>
              </a:rPr>
              <a:t>Signal failures continue to be a major source of delays. Addressing these technical issues requires investment in modern signalling systems and proactive maintenance to minimise disruptions and maintain passenger trust.</a:t>
            </a:r>
            <a:endParaRPr lang="en-US" dirty="0"/>
          </a:p>
        </p:txBody>
      </p:sp>
      <p:sp>
        <p:nvSpPr>
          <p:cNvPr id="12" name="Shape 9"/>
          <p:cNvSpPr/>
          <p:nvPr/>
        </p:nvSpPr>
        <p:spPr>
          <a:xfrm>
            <a:off x="718066" y="5742861"/>
            <a:ext cx="461605" cy="461605"/>
          </a:xfrm>
          <a:prstGeom prst="roundRect">
            <a:avLst>
              <a:gd name="adj" fmla="val 6667"/>
            </a:avLst>
          </a:prstGeom>
          <a:solidFill>
            <a:srgbClr val="F9F7F7"/>
          </a:solidFill>
          <a:ln/>
        </p:spPr>
      </p:sp>
      <p:sp>
        <p:nvSpPr>
          <p:cNvPr id="13" name="Text 10"/>
          <p:cNvSpPr/>
          <p:nvPr/>
        </p:nvSpPr>
        <p:spPr>
          <a:xfrm>
            <a:off x="852845" y="5819775"/>
            <a:ext cx="192048" cy="307777"/>
          </a:xfrm>
          <a:prstGeom prst="rect">
            <a:avLst/>
          </a:prstGeom>
          <a:noFill/>
          <a:ln/>
        </p:spPr>
        <p:txBody>
          <a:bodyPr wrap="none" lIns="0" tIns="0" rIns="0" bIns="0" rtlCol="0" anchor="t"/>
          <a:lstStyle/>
          <a:p>
            <a:pPr marL="0" indent="0" algn="ctr">
              <a:lnSpc>
                <a:spcPts val="2400"/>
              </a:lnSpc>
              <a:buNone/>
            </a:pPr>
            <a:r>
              <a:rPr lang="en-US" sz="2400" dirty="0">
                <a:solidFill>
                  <a:srgbClr val="504C49"/>
                </a:solidFill>
                <a:latin typeface="Platypi Medium" pitchFamily="34" charset="0"/>
                <a:ea typeface="Platypi Medium" pitchFamily="34" charset="-122"/>
                <a:cs typeface="Platypi Medium" pitchFamily="34" charset="-120"/>
              </a:rPr>
              <a:t>3</a:t>
            </a:r>
            <a:endParaRPr lang="en-US" sz="2400" dirty="0"/>
          </a:p>
        </p:txBody>
      </p:sp>
      <p:sp>
        <p:nvSpPr>
          <p:cNvPr id="14" name="Text 11"/>
          <p:cNvSpPr/>
          <p:nvPr/>
        </p:nvSpPr>
        <p:spPr>
          <a:xfrm>
            <a:off x="1384816" y="5742861"/>
            <a:ext cx="2564606" cy="320516"/>
          </a:xfrm>
          <a:prstGeom prst="rect">
            <a:avLst/>
          </a:prstGeom>
          <a:noFill/>
          <a:ln/>
        </p:spPr>
        <p:txBody>
          <a:bodyPr wrap="none" lIns="0" tIns="0" rIns="0" bIns="0" rtlCol="0" anchor="t"/>
          <a:lstStyle/>
          <a:p>
            <a:pPr marL="0" indent="0">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Staff Shortage</a:t>
            </a:r>
            <a:endParaRPr lang="en-US" sz="2400" dirty="0"/>
          </a:p>
        </p:txBody>
      </p:sp>
      <p:sp>
        <p:nvSpPr>
          <p:cNvPr id="15" name="Text 12"/>
          <p:cNvSpPr/>
          <p:nvPr/>
        </p:nvSpPr>
        <p:spPr>
          <a:xfrm>
            <a:off x="1384816" y="6186368"/>
            <a:ext cx="7041118" cy="1312545"/>
          </a:xfrm>
          <a:prstGeom prst="rect">
            <a:avLst/>
          </a:prstGeom>
          <a:noFill/>
          <a:ln/>
        </p:spPr>
        <p:txBody>
          <a:bodyPr wrap="square" lIns="0" tIns="0" rIns="0" bIns="0" rtlCol="0" anchor="t"/>
          <a:lstStyle/>
          <a:p>
            <a:pPr marL="0" indent="0">
              <a:lnSpc>
                <a:spcPts val="2550"/>
              </a:lnSpc>
              <a:buNone/>
            </a:pPr>
            <a:r>
              <a:rPr lang="en-US" dirty="0">
                <a:solidFill>
                  <a:srgbClr val="504C49"/>
                </a:solidFill>
                <a:latin typeface="Source Serif Pro" pitchFamily="34" charset="0"/>
                <a:ea typeface="Source Serif Pro" pitchFamily="34" charset="-122"/>
                <a:cs typeface="Source Serif Pro" pitchFamily="34" charset="-120"/>
              </a:rPr>
              <a:t>Staff shortages, whether due to illness, holidays, or inadequate staffing levels, can cause significant delays. Effective resource planning and staffing strategies are crucial for ensuring consistent service delivery and reducing refund requests.</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5685" y="889873"/>
            <a:ext cx="6217563" cy="639008"/>
          </a:xfrm>
          <a:prstGeom prst="rect">
            <a:avLst/>
          </a:prstGeom>
          <a:noFill/>
          <a:ln/>
        </p:spPr>
        <p:txBody>
          <a:bodyPr wrap="none" lIns="0" tIns="0" rIns="0" bIns="0" rtlCol="0" anchor="t"/>
          <a:lstStyle/>
          <a:p>
            <a:pPr marL="0" indent="0">
              <a:lnSpc>
                <a:spcPts val="5000"/>
              </a:lnSpc>
              <a:buNone/>
            </a:pPr>
            <a:r>
              <a:rPr lang="en-US" sz="4000" dirty="0">
                <a:solidFill>
                  <a:srgbClr val="201B18"/>
                </a:solidFill>
                <a:latin typeface="Platypi Medium" pitchFamily="34" charset="0"/>
                <a:ea typeface="Platypi Medium" pitchFamily="34" charset="-122"/>
                <a:cs typeface="Platypi Medium" pitchFamily="34" charset="-120"/>
              </a:rPr>
              <a:t>General Performance</a:t>
            </a:r>
            <a:endParaRPr lang="en-US" sz="4000" dirty="0"/>
          </a:p>
        </p:txBody>
      </p:sp>
      <p:sp>
        <p:nvSpPr>
          <p:cNvPr id="4" name="Shape 1"/>
          <p:cNvSpPr/>
          <p:nvPr/>
        </p:nvSpPr>
        <p:spPr>
          <a:xfrm>
            <a:off x="715685" y="1835587"/>
            <a:ext cx="3754160" cy="3467457"/>
          </a:xfrm>
          <a:prstGeom prst="roundRect">
            <a:avLst>
              <a:gd name="adj" fmla="val 885"/>
            </a:avLst>
          </a:prstGeom>
          <a:solidFill>
            <a:srgbClr val="F9F7F7"/>
          </a:solidFill>
          <a:ln/>
        </p:spPr>
      </p:sp>
      <p:sp>
        <p:nvSpPr>
          <p:cNvPr id="5" name="Text 2"/>
          <p:cNvSpPr/>
          <p:nvPr/>
        </p:nvSpPr>
        <p:spPr>
          <a:xfrm>
            <a:off x="920115" y="2040017"/>
            <a:ext cx="2715339" cy="319445"/>
          </a:xfrm>
          <a:prstGeom prst="rect">
            <a:avLst/>
          </a:prstGeom>
          <a:noFill/>
          <a:ln/>
        </p:spPr>
        <p:txBody>
          <a:bodyPr wrap="none" lIns="0" tIns="0" rIns="0" bIns="0" rtlCol="0" anchor="t"/>
          <a:lstStyle/>
          <a:p>
            <a:pPr marL="0" indent="0">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Revenue Performance</a:t>
            </a:r>
            <a:endParaRPr lang="en-US" sz="2400" dirty="0"/>
          </a:p>
        </p:txBody>
      </p:sp>
      <p:sp>
        <p:nvSpPr>
          <p:cNvPr id="6" name="Text 3"/>
          <p:cNvSpPr/>
          <p:nvPr/>
        </p:nvSpPr>
        <p:spPr>
          <a:xfrm>
            <a:off x="920115" y="2482096"/>
            <a:ext cx="3345299" cy="2616518"/>
          </a:xfrm>
          <a:prstGeom prst="rect">
            <a:avLst/>
          </a:prstGeom>
          <a:noFill/>
          <a:ln/>
        </p:spPr>
        <p:txBody>
          <a:bodyPr wrap="square" lIns="0" tIns="0" rIns="0" bIns="0" rtlCol="0" anchor="t"/>
          <a:lstStyle/>
          <a:p>
            <a:pPr marL="0" indent="0">
              <a:lnSpc>
                <a:spcPts val="2550"/>
              </a:lnSpc>
              <a:buNone/>
            </a:pPr>
            <a:r>
              <a:rPr lang="en-US" dirty="0">
                <a:solidFill>
                  <a:srgbClr val="504C49"/>
                </a:solidFill>
                <a:latin typeface="Source Serif Pro" pitchFamily="34" charset="0"/>
                <a:ea typeface="Source Serif Pro" pitchFamily="34" charset="-122"/>
                <a:cs typeface="Source Serif Pro" pitchFamily="34" charset="-120"/>
              </a:rPr>
              <a:t>Revenues are generated with opportunities for increased sales through targeted marketing. Enhancements to the station environment and passenger services could attract more customers and boost financial returns.</a:t>
            </a:r>
            <a:endParaRPr lang="en-US" dirty="0"/>
          </a:p>
        </p:txBody>
      </p:sp>
      <p:sp>
        <p:nvSpPr>
          <p:cNvPr id="7" name="Shape 4"/>
          <p:cNvSpPr/>
          <p:nvPr/>
        </p:nvSpPr>
        <p:spPr>
          <a:xfrm>
            <a:off x="4674275" y="1835587"/>
            <a:ext cx="3754160" cy="3467457"/>
          </a:xfrm>
          <a:prstGeom prst="roundRect">
            <a:avLst>
              <a:gd name="adj" fmla="val 885"/>
            </a:avLst>
          </a:prstGeom>
          <a:solidFill>
            <a:srgbClr val="F9F7F7"/>
          </a:solidFill>
          <a:ln/>
        </p:spPr>
      </p:sp>
      <p:sp>
        <p:nvSpPr>
          <p:cNvPr id="8" name="Text 5"/>
          <p:cNvSpPr/>
          <p:nvPr/>
        </p:nvSpPr>
        <p:spPr>
          <a:xfrm>
            <a:off x="4878705" y="2040017"/>
            <a:ext cx="2811185" cy="319445"/>
          </a:xfrm>
          <a:prstGeom prst="rect">
            <a:avLst/>
          </a:prstGeom>
          <a:noFill/>
          <a:ln/>
        </p:spPr>
        <p:txBody>
          <a:bodyPr wrap="none" lIns="0" tIns="0" rIns="0" bIns="0" rtlCol="0" anchor="t"/>
          <a:lstStyle/>
          <a:p>
            <a:pPr marL="0" indent="0">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Operational Efficiency</a:t>
            </a:r>
            <a:endParaRPr lang="en-US" sz="2400" dirty="0"/>
          </a:p>
        </p:txBody>
      </p:sp>
      <p:sp>
        <p:nvSpPr>
          <p:cNvPr id="9" name="Text 6"/>
          <p:cNvSpPr/>
          <p:nvPr/>
        </p:nvSpPr>
        <p:spPr>
          <a:xfrm>
            <a:off x="4878705" y="2482096"/>
            <a:ext cx="3345299" cy="2289453"/>
          </a:xfrm>
          <a:prstGeom prst="rect">
            <a:avLst/>
          </a:prstGeom>
          <a:noFill/>
          <a:ln/>
        </p:spPr>
        <p:txBody>
          <a:bodyPr wrap="square" lIns="0" tIns="0" rIns="0" bIns="0" rtlCol="0" anchor="t"/>
          <a:lstStyle/>
          <a:p>
            <a:pPr marL="0" indent="0">
              <a:lnSpc>
                <a:spcPts val="2550"/>
              </a:lnSpc>
              <a:buNone/>
            </a:pPr>
            <a:r>
              <a:rPr lang="en-US" dirty="0">
                <a:solidFill>
                  <a:srgbClr val="504C49"/>
                </a:solidFill>
                <a:latin typeface="Source Serif Pro" pitchFamily="34" charset="0"/>
                <a:ea typeface="Source Serif Pro" pitchFamily="34" charset="-122"/>
                <a:cs typeface="Source Serif Pro" pitchFamily="34" charset="-120"/>
              </a:rPr>
              <a:t>Improving operational efficiency involves streamlining processes and optimising resource allocation. Reducing delays and improving customer flow can enhance overall performance.</a:t>
            </a:r>
            <a:endParaRPr lang="en-US" dirty="0"/>
          </a:p>
        </p:txBody>
      </p:sp>
      <p:sp>
        <p:nvSpPr>
          <p:cNvPr id="10" name="Shape 7"/>
          <p:cNvSpPr/>
          <p:nvPr/>
        </p:nvSpPr>
        <p:spPr>
          <a:xfrm>
            <a:off x="715685" y="5507474"/>
            <a:ext cx="7712631" cy="1832134"/>
          </a:xfrm>
          <a:prstGeom prst="roundRect">
            <a:avLst>
              <a:gd name="adj" fmla="val 1674"/>
            </a:avLst>
          </a:prstGeom>
          <a:solidFill>
            <a:srgbClr val="F9F7F7"/>
          </a:solidFill>
          <a:ln/>
        </p:spPr>
      </p:sp>
      <p:sp>
        <p:nvSpPr>
          <p:cNvPr id="11" name="Text 8"/>
          <p:cNvSpPr/>
          <p:nvPr/>
        </p:nvSpPr>
        <p:spPr>
          <a:xfrm>
            <a:off x="920115" y="5711904"/>
            <a:ext cx="2821424" cy="319445"/>
          </a:xfrm>
          <a:prstGeom prst="rect">
            <a:avLst/>
          </a:prstGeom>
          <a:noFill/>
          <a:ln/>
        </p:spPr>
        <p:txBody>
          <a:bodyPr wrap="none" lIns="0" tIns="0" rIns="0" bIns="0" rtlCol="0" anchor="t"/>
          <a:lstStyle/>
          <a:p>
            <a:pPr marL="0" indent="0">
              <a:lnSpc>
                <a:spcPts val="2500"/>
              </a:lnSpc>
              <a:buNone/>
            </a:pPr>
            <a:r>
              <a:rPr lang="en-US" sz="2400" dirty="0">
                <a:solidFill>
                  <a:srgbClr val="504C49"/>
                </a:solidFill>
                <a:latin typeface="Platypi Medium" pitchFamily="34" charset="0"/>
                <a:ea typeface="Platypi Medium" pitchFamily="34" charset="-122"/>
                <a:cs typeface="Platypi Medium" pitchFamily="34" charset="-120"/>
              </a:rPr>
              <a:t>Customer Satisfaction</a:t>
            </a:r>
            <a:endParaRPr lang="en-US" sz="2400" dirty="0"/>
          </a:p>
        </p:txBody>
      </p:sp>
      <p:sp>
        <p:nvSpPr>
          <p:cNvPr id="12" name="Text 9"/>
          <p:cNvSpPr/>
          <p:nvPr/>
        </p:nvSpPr>
        <p:spPr>
          <a:xfrm>
            <a:off x="920115" y="6153983"/>
            <a:ext cx="7303770" cy="981194"/>
          </a:xfrm>
          <a:prstGeom prst="rect">
            <a:avLst/>
          </a:prstGeom>
          <a:noFill/>
          <a:ln/>
        </p:spPr>
        <p:txBody>
          <a:bodyPr wrap="square" lIns="0" tIns="0" rIns="0" bIns="0" rtlCol="0" anchor="t"/>
          <a:lstStyle/>
          <a:p>
            <a:pPr marL="0" indent="0">
              <a:lnSpc>
                <a:spcPts val="2550"/>
              </a:lnSpc>
              <a:buNone/>
            </a:pPr>
            <a:r>
              <a:rPr lang="en-US" dirty="0">
                <a:solidFill>
                  <a:srgbClr val="504C49"/>
                </a:solidFill>
                <a:latin typeface="Source Serif Pro" pitchFamily="34" charset="0"/>
                <a:ea typeface="Source Serif Pro" pitchFamily="34" charset="-122"/>
                <a:cs typeface="Source Serif Pro" pitchFamily="34" charset="-120"/>
              </a:rPr>
              <a:t>Monitoring customer satisfaction is essential. Gathering feedback and addressing passenger concerns can drive loyalty and positive word-of-mouth, ultimately supporting revenue growth.</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5058" y="857607"/>
            <a:ext cx="4919067" cy="614958"/>
          </a:xfrm>
          <a:prstGeom prst="rect">
            <a:avLst/>
          </a:prstGeom>
          <a:noFill/>
          <a:ln/>
        </p:spPr>
        <p:txBody>
          <a:bodyPr wrap="none" lIns="0" tIns="0" rIns="0" bIns="0" rtlCol="0" anchor="t"/>
          <a:lstStyle/>
          <a:p>
            <a:pPr marL="0" indent="0">
              <a:lnSpc>
                <a:spcPts val="4800"/>
              </a:lnSpc>
              <a:buNone/>
            </a:pPr>
            <a:r>
              <a:rPr lang="en-US" sz="4000" dirty="0">
                <a:solidFill>
                  <a:srgbClr val="201B18"/>
                </a:solidFill>
                <a:latin typeface="Platypi Medium" pitchFamily="34" charset="0"/>
                <a:ea typeface="Platypi Medium" pitchFamily="34" charset="-122"/>
                <a:cs typeface="Platypi Medium" pitchFamily="34" charset="-120"/>
              </a:rPr>
              <a:t>Revenue Streams</a:t>
            </a:r>
            <a:endParaRPr lang="en-US" sz="4000" dirty="0"/>
          </a:p>
        </p:txBody>
      </p:sp>
      <p:pic>
        <p:nvPicPr>
          <p:cNvPr id="4" name="Image 1" descr="preencoded.png"/>
          <p:cNvPicPr>
            <a:picLocks noChangeAspect="1"/>
          </p:cNvPicPr>
          <p:nvPr/>
        </p:nvPicPr>
        <p:blipFill>
          <a:blip r:embed="rId4"/>
          <a:stretch>
            <a:fillRect/>
          </a:stretch>
        </p:blipFill>
        <p:spPr>
          <a:xfrm>
            <a:off x="6175058" y="1767602"/>
            <a:ext cx="983813" cy="1763197"/>
          </a:xfrm>
          <a:prstGeom prst="rect">
            <a:avLst/>
          </a:prstGeom>
        </p:spPr>
      </p:pic>
      <p:sp>
        <p:nvSpPr>
          <p:cNvPr id="5" name="Text 1"/>
          <p:cNvSpPr/>
          <p:nvPr/>
        </p:nvSpPr>
        <p:spPr>
          <a:xfrm>
            <a:off x="7453908" y="1964293"/>
            <a:ext cx="2459474" cy="307419"/>
          </a:xfrm>
          <a:prstGeom prst="rect">
            <a:avLst/>
          </a:prstGeom>
          <a:noFill/>
          <a:ln/>
        </p:spPr>
        <p:txBody>
          <a:bodyPr wrap="none" lIns="0" tIns="0" rIns="0" bIns="0" rtlCol="0" anchor="t"/>
          <a:lstStyle/>
          <a:p>
            <a:pPr marL="0" indent="0" algn="l">
              <a:lnSpc>
                <a:spcPts val="2400"/>
              </a:lnSpc>
              <a:buNone/>
            </a:pPr>
            <a:r>
              <a:rPr lang="en-US" sz="2000" dirty="0">
                <a:solidFill>
                  <a:srgbClr val="504C49"/>
                </a:solidFill>
                <a:latin typeface="Platypi Medium" pitchFamily="34" charset="0"/>
                <a:ea typeface="Platypi Medium" pitchFamily="34" charset="-122"/>
                <a:cs typeface="Platypi Medium" pitchFamily="34" charset="-120"/>
              </a:rPr>
              <a:t>Ticket Sales</a:t>
            </a:r>
            <a:endParaRPr lang="en-US" sz="2000" dirty="0"/>
          </a:p>
        </p:txBody>
      </p:sp>
      <p:sp>
        <p:nvSpPr>
          <p:cNvPr id="6" name="Text 2"/>
          <p:cNvSpPr/>
          <p:nvPr/>
        </p:nvSpPr>
        <p:spPr>
          <a:xfrm>
            <a:off x="7453908" y="2389703"/>
            <a:ext cx="6487835" cy="944404"/>
          </a:xfrm>
          <a:prstGeom prst="rect">
            <a:avLst/>
          </a:prstGeom>
          <a:noFill/>
          <a:ln/>
        </p:spPr>
        <p:txBody>
          <a:bodyPr wrap="square" lIns="0" tIns="0" rIns="0" bIns="0" rtlCol="0" anchor="t"/>
          <a:lstStyle/>
          <a:p>
            <a:pPr marL="0" indent="0" algn="l">
              <a:lnSpc>
                <a:spcPts val="2450"/>
              </a:lnSpc>
              <a:buNone/>
            </a:pPr>
            <a:r>
              <a:rPr lang="en-US" dirty="0">
                <a:solidFill>
                  <a:srgbClr val="504C49"/>
                </a:solidFill>
                <a:latin typeface="Source Serif Pro" pitchFamily="34" charset="0"/>
                <a:ea typeface="Source Serif Pro" pitchFamily="34" charset="-122"/>
                <a:cs typeface="Source Serif Pro" pitchFamily="34" charset="-120"/>
              </a:rPr>
              <a:t>Ticket sales form the core revenue stream for UK railways, encompassing various ticket types. Optimising pricing strategies and enhancing online booking systems can drive sales and overall revenue growth.</a:t>
            </a:r>
            <a:endParaRPr lang="en-US" dirty="0"/>
          </a:p>
        </p:txBody>
      </p:sp>
      <p:pic>
        <p:nvPicPr>
          <p:cNvPr id="7" name="Image 2" descr="preencoded.png"/>
          <p:cNvPicPr>
            <a:picLocks noChangeAspect="1"/>
          </p:cNvPicPr>
          <p:nvPr/>
        </p:nvPicPr>
        <p:blipFill>
          <a:blip r:embed="rId5"/>
          <a:stretch>
            <a:fillRect/>
          </a:stretch>
        </p:blipFill>
        <p:spPr>
          <a:xfrm>
            <a:off x="6175058" y="3530798"/>
            <a:ext cx="983813" cy="2077998"/>
          </a:xfrm>
          <a:prstGeom prst="rect">
            <a:avLst/>
          </a:prstGeom>
        </p:spPr>
      </p:pic>
      <p:sp>
        <p:nvSpPr>
          <p:cNvPr id="8" name="Text 3"/>
          <p:cNvSpPr/>
          <p:nvPr/>
        </p:nvSpPr>
        <p:spPr>
          <a:xfrm>
            <a:off x="7453908" y="3727490"/>
            <a:ext cx="2459474" cy="307419"/>
          </a:xfrm>
          <a:prstGeom prst="rect">
            <a:avLst/>
          </a:prstGeom>
          <a:noFill/>
          <a:ln/>
        </p:spPr>
        <p:txBody>
          <a:bodyPr wrap="none" lIns="0" tIns="0" rIns="0" bIns="0" rtlCol="0" anchor="t"/>
          <a:lstStyle/>
          <a:p>
            <a:pPr marL="0" indent="0" algn="l">
              <a:lnSpc>
                <a:spcPts val="2400"/>
              </a:lnSpc>
              <a:buNone/>
            </a:pPr>
            <a:r>
              <a:rPr lang="en-US" sz="2000" dirty="0">
                <a:solidFill>
                  <a:srgbClr val="504C49"/>
                </a:solidFill>
                <a:latin typeface="Platypi Medium" pitchFamily="34" charset="0"/>
                <a:ea typeface="Platypi Medium" pitchFamily="34" charset="-122"/>
                <a:cs typeface="Platypi Medium" pitchFamily="34" charset="-120"/>
              </a:rPr>
              <a:t>Ancillary Services</a:t>
            </a:r>
            <a:endParaRPr lang="en-US" sz="2000" dirty="0"/>
          </a:p>
        </p:txBody>
      </p:sp>
      <p:sp>
        <p:nvSpPr>
          <p:cNvPr id="9" name="Text 4"/>
          <p:cNvSpPr/>
          <p:nvPr/>
        </p:nvSpPr>
        <p:spPr>
          <a:xfrm>
            <a:off x="7453908" y="4152900"/>
            <a:ext cx="6487835" cy="1259205"/>
          </a:xfrm>
          <a:prstGeom prst="rect">
            <a:avLst/>
          </a:prstGeom>
          <a:noFill/>
          <a:ln/>
        </p:spPr>
        <p:txBody>
          <a:bodyPr wrap="square" lIns="0" tIns="0" rIns="0" bIns="0" rtlCol="0" anchor="t"/>
          <a:lstStyle/>
          <a:p>
            <a:pPr marL="0" indent="0" algn="l">
              <a:lnSpc>
                <a:spcPts val="2450"/>
              </a:lnSpc>
              <a:buNone/>
            </a:pPr>
            <a:r>
              <a:rPr lang="en-US" dirty="0">
                <a:solidFill>
                  <a:srgbClr val="504C49"/>
                </a:solidFill>
                <a:latin typeface="Source Serif Pro" pitchFamily="34" charset="0"/>
                <a:ea typeface="Source Serif Pro" pitchFamily="34" charset="-122"/>
                <a:cs typeface="Source Serif Pro" pitchFamily="34" charset="-120"/>
              </a:rPr>
              <a:t>Ancillary services, such as food, beverages, and retail outlets at stations, provide additional revenue opportunities. Improving the quality and variety of these services can enhance passenger experience and drive sales.</a:t>
            </a:r>
            <a:endParaRPr lang="en-US" dirty="0"/>
          </a:p>
        </p:txBody>
      </p:sp>
      <p:pic>
        <p:nvPicPr>
          <p:cNvPr id="10" name="Image 3" descr="preencoded.png"/>
          <p:cNvPicPr>
            <a:picLocks noChangeAspect="1"/>
          </p:cNvPicPr>
          <p:nvPr/>
        </p:nvPicPr>
        <p:blipFill>
          <a:blip r:embed="rId6"/>
          <a:stretch>
            <a:fillRect/>
          </a:stretch>
        </p:blipFill>
        <p:spPr>
          <a:xfrm>
            <a:off x="6175058" y="5608796"/>
            <a:ext cx="983813" cy="1763197"/>
          </a:xfrm>
          <a:prstGeom prst="rect">
            <a:avLst/>
          </a:prstGeom>
        </p:spPr>
      </p:pic>
      <p:sp>
        <p:nvSpPr>
          <p:cNvPr id="11" name="Text 5"/>
          <p:cNvSpPr/>
          <p:nvPr/>
        </p:nvSpPr>
        <p:spPr>
          <a:xfrm>
            <a:off x="7453908" y="5805488"/>
            <a:ext cx="2720578" cy="307419"/>
          </a:xfrm>
          <a:prstGeom prst="rect">
            <a:avLst/>
          </a:prstGeom>
          <a:noFill/>
          <a:ln/>
        </p:spPr>
        <p:txBody>
          <a:bodyPr wrap="none" lIns="0" tIns="0" rIns="0" bIns="0" rtlCol="0" anchor="t"/>
          <a:lstStyle/>
          <a:p>
            <a:pPr marL="0" indent="0" algn="l">
              <a:lnSpc>
                <a:spcPts val="2400"/>
              </a:lnSpc>
              <a:buNone/>
            </a:pPr>
            <a:r>
              <a:rPr lang="en-US" sz="2000" dirty="0">
                <a:solidFill>
                  <a:srgbClr val="504C49"/>
                </a:solidFill>
                <a:latin typeface="Platypi Medium" pitchFamily="34" charset="0"/>
                <a:ea typeface="Platypi Medium" pitchFamily="34" charset="-122"/>
                <a:cs typeface="Platypi Medium" pitchFamily="34" charset="-120"/>
              </a:rPr>
              <a:t>Government Subsidies</a:t>
            </a:r>
            <a:endParaRPr lang="en-US" sz="2000" dirty="0"/>
          </a:p>
        </p:txBody>
      </p:sp>
      <p:sp>
        <p:nvSpPr>
          <p:cNvPr id="12" name="Text 6"/>
          <p:cNvSpPr/>
          <p:nvPr/>
        </p:nvSpPr>
        <p:spPr>
          <a:xfrm>
            <a:off x="7453908" y="6230898"/>
            <a:ext cx="6487835" cy="944404"/>
          </a:xfrm>
          <a:prstGeom prst="rect">
            <a:avLst/>
          </a:prstGeom>
          <a:noFill/>
          <a:ln/>
        </p:spPr>
        <p:txBody>
          <a:bodyPr wrap="square" lIns="0" tIns="0" rIns="0" bIns="0" rtlCol="0" anchor="t"/>
          <a:lstStyle/>
          <a:p>
            <a:pPr marL="0" indent="0" algn="l">
              <a:lnSpc>
                <a:spcPts val="2450"/>
              </a:lnSpc>
              <a:buNone/>
            </a:pPr>
            <a:r>
              <a:rPr lang="en-US" dirty="0">
                <a:solidFill>
                  <a:srgbClr val="504C49"/>
                </a:solidFill>
                <a:latin typeface="Source Serif Pro" pitchFamily="34" charset="0"/>
                <a:ea typeface="Source Serif Pro" pitchFamily="34" charset="-122"/>
                <a:cs typeface="Source Serif Pro" pitchFamily="34" charset="-120"/>
              </a:rPr>
              <a:t>Government subsidies play a crucial role in supporting railway operations and infrastructure. Effective management and allocation of these funds are essential for ensuring the long-term sustainability of the network.</a:t>
            </a:r>
            <a:endParaRPr lang="en-US" dirty="0"/>
          </a:p>
        </p:txBody>
      </p:sp>
      <p:sp>
        <p:nvSpPr>
          <p:cNvPr id="13" name="Rectangle: Rounded Corners 12">
            <a:extLst>
              <a:ext uri="{FF2B5EF4-FFF2-40B4-BE49-F238E27FC236}">
                <a16:creationId xmlns:a16="http://schemas.microsoft.com/office/drawing/2014/main" id="{CFAA9545-2B4E-5686-15E5-509BA28D3275}"/>
              </a:ext>
            </a:extLst>
          </p:cNvPr>
          <p:cNvSpPr/>
          <p:nvPr/>
        </p:nvSpPr>
        <p:spPr>
          <a:xfrm>
            <a:off x="12868507" y="7761248"/>
            <a:ext cx="1683834" cy="367265"/>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06040"/>
          </a:xfrm>
          <a:prstGeom prst="rect">
            <a:avLst/>
          </a:prstGeom>
        </p:spPr>
      </p:pic>
      <p:sp>
        <p:nvSpPr>
          <p:cNvPr id="3" name="Text 0"/>
          <p:cNvSpPr/>
          <p:nvPr/>
        </p:nvSpPr>
        <p:spPr>
          <a:xfrm>
            <a:off x="729615" y="3345061"/>
            <a:ext cx="7215664" cy="651510"/>
          </a:xfrm>
          <a:prstGeom prst="rect">
            <a:avLst/>
          </a:prstGeom>
          <a:noFill/>
          <a:ln/>
        </p:spPr>
        <p:txBody>
          <a:bodyPr wrap="none" lIns="0" tIns="0" rIns="0" bIns="0" rtlCol="0" anchor="t"/>
          <a:lstStyle/>
          <a:p>
            <a:pPr marL="0" indent="0">
              <a:lnSpc>
                <a:spcPts val="5100"/>
              </a:lnSpc>
              <a:buNone/>
            </a:pPr>
            <a:r>
              <a:rPr lang="en-US" sz="4100" dirty="0">
                <a:solidFill>
                  <a:srgbClr val="201B18"/>
                </a:solidFill>
                <a:latin typeface="Platypi Medium" pitchFamily="34" charset="0"/>
                <a:ea typeface="Platypi Medium" pitchFamily="34" charset="-122"/>
                <a:cs typeface="Platypi Medium" pitchFamily="34" charset="-120"/>
              </a:rPr>
              <a:t>Factors Influencing Revenue</a:t>
            </a:r>
            <a:endParaRPr lang="en-US" sz="4100" dirty="0"/>
          </a:p>
        </p:txBody>
      </p:sp>
      <p:pic>
        <p:nvPicPr>
          <p:cNvPr id="4" name="Image 1" descr="preencoded.png"/>
          <p:cNvPicPr>
            <a:picLocks noChangeAspect="1"/>
          </p:cNvPicPr>
          <p:nvPr/>
        </p:nvPicPr>
        <p:blipFill>
          <a:blip r:embed="rId4"/>
          <a:stretch>
            <a:fillRect/>
          </a:stretch>
        </p:blipFill>
        <p:spPr>
          <a:xfrm>
            <a:off x="729615" y="4309229"/>
            <a:ext cx="521137" cy="521137"/>
          </a:xfrm>
          <a:prstGeom prst="rect">
            <a:avLst/>
          </a:prstGeom>
        </p:spPr>
      </p:pic>
      <p:sp>
        <p:nvSpPr>
          <p:cNvPr id="5" name="Text 1"/>
          <p:cNvSpPr/>
          <p:nvPr/>
        </p:nvSpPr>
        <p:spPr>
          <a:xfrm>
            <a:off x="729615" y="5038844"/>
            <a:ext cx="2720816" cy="325755"/>
          </a:xfrm>
          <a:prstGeom prst="rect">
            <a:avLst/>
          </a:prstGeom>
          <a:noFill/>
          <a:ln/>
        </p:spPr>
        <p:txBody>
          <a:bodyPr wrap="none" lIns="0" tIns="0" rIns="0" bIns="0" rtlCol="0" anchor="t"/>
          <a:lstStyle/>
          <a:p>
            <a:pPr marL="0" indent="0" algn="l">
              <a:lnSpc>
                <a:spcPts val="2550"/>
              </a:lnSpc>
              <a:buNone/>
            </a:pPr>
            <a:r>
              <a:rPr lang="en-US" sz="2400" dirty="0">
                <a:solidFill>
                  <a:srgbClr val="504C49"/>
                </a:solidFill>
                <a:latin typeface="Platypi Medium" pitchFamily="34" charset="0"/>
                <a:ea typeface="Platypi Medium" pitchFamily="34" charset="-122"/>
                <a:cs typeface="Platypi Medium" pitchFamily="34" charset="-120"/>
              </a:rPr>
              <a:t>Economic Conditions</a:t>
            </a:r>
            <a:endParaRPr lang="en-US" sz="2400" dirty="0"/>
          </a:p>
        </p:txBody>
      </p:sp>
      <p:sp>
        <p:nvSpPr>
          <p:cNvPr id="6" name="Text 2"/>
          <p:cNvSpPr/>
          <p:nvPr/>
        </p:nvSpPr>
        <p:spPr>
          <a:xfrm>
            <a:off x="729615" y="5489615"/>
            <a:ext cx="4181951" cy="1667470"/>
          </a:xfrm>
          <a:prstGeom prst="rect">
            <a:avLst/>
          </a:prstGeom>
          <a:noFill/>
          <a:ln/>
        </p:spPr>
        <p:txBody>
          <a:bodyPr wrap="square" lIns="0" tIns="0" rIns="0" bIns="0" rtlCol="0" anchor="t"/>
          <a:lstStyle/>
          <a:p>
            <a:pPr marL="0" indent="0" algn="l">
              <a:lnSpc>
                <a:spcPts val="2600"/>
              </a:lnSpc>
              <a:buNone/>
            </a:pPr>
            <a:r>
              <a:rPr lang="en-US" dirty="0">
                <a:solidFill>
                  <a:srgbClr val="504C49"/>
                </a:solidFill>
                <a:latin typeface="Source Serif Pro" pitchFamily="34" charset="0"/>
                <a:ea typeface="Source Serif Pro" pitchFamily="34" charset="-122"/>
                <a:cs typeface="Source Serif Pro" pitchFamily="34" charset="-120"/>
              </a:rPr>
              <a:t>Economic growth directly influences passenger travel and freight transport. Monitoring economic indicators and adapting strategies to suit market conditions are key to maintaining revenue levels.</a:t>
            </a:r>
            <a:endParaRPr lang="en-US" dirty="0"/>
          </a:p>
        </p:txBody>
      </p:sp>
      <p:pic>
        <p:nvPicPr>
          <p:cNvPr id="7" name="Image 2" descr="preencoded.png"/>
          <p:cNvPicPr>
            <a:picLocks noChangeAspect="1"/>
          </p:cNvPicPr>
          <p:nvPr/>
        </p:nvPicPr>
        <p:blipFill>
          <a:blip r:embed="rId5"/>
          <a:stretch>
            <a:fillRect/>
          </a:stretch>
        </p:blipFill>
        <p:spPr>
          <a:xfrm>
            <a:off x="5224224" y="4309229"/>
            <a:ext cx="521137" cy="521137"/>
          </a:xfrm>
          <a:prstGeom prst="rect">
            <a:avLst/>
          </a:prstGeom>
        </p:spPr>
      </p:pic>
      <p:sp>
        <p:nvSpPr>
          <p:cNvPr id="8" name="Text 3"/>
          <p:cNvSpPr/>
          <p:nvPr/>
        </p:nvSpPr>
        <p:spPr>
          <a:xfrm>
            <a:off x="5224224" y="5038844"/>
            <a:ext cx="2634615" cy="325755"/>
          </a:xfrm>
          <a:prstGeom prst="rect">
            <a:avLst/>
          </a:prstGeom>
          <a:noFill/>
          <a:ln/>
        </p:spPr>
        <p:txBody>
          <a:bodyPr wrap="none" lIns="0" tIns="0" rIns="0" bIns="0" rtlCol="0" anchor="t"/>
          <a:lstStyle/>
          <a:p>
            <a:pPr marL="0" indent="0" algn="l">
              <a:lnSpc>
                <a:spcPts val="2550"/>
              </a:lnSpc>
              <a:buNone/>
            </a:pPr>
            <a:r>
              <a:rPr lang="en-US" sz="2400" dirty="0">
                <a:solidFill>
                  <a:srgbClr val="504C49"/>
                </a:solidFill>
                <a:latin typeface="Platypi Medium" pitchFamily="34" charset="0"/>
                <a:ea typeface="Platypi Medium" pitchFamily="34" charset="-122"/>
                <a:cs typeface="Platypi Medium" pitchFamily="34" charset="-120"/>
              </a:rPr>
              <a:t>Government Policies</a:t>
            </a:r>
            <a:endParaRPr lang="en-US" sz="2400" dirty="0"/>
          </a:p>
        </p:txBody>
      </p:sp>
      <p:sp>
        <p:nvSpPr>
          <p:cNvPr id="9" name="Text 4"/>
          <p:cNvSpPr/>
          <p:nvPr/>
        </p:nvSpPr>
        <p:spPr>
          <a:xfrm>
            <a:off x="5224224" y="5489615"/>
            <a:ext cx="4181951" cy="2000964"/>
          </a:xfrm>
          <a:prstGeom prst="rect">
            <a:avLst/>
          </a:prstGeom>
          <a:noFill/>
          <a:ln/>
        </p:spPr>
        <p:txBody>
          <a:bodyPr wrap="square" lIns="0" tIns="0" rIns="0" bIns="0" rtlCol="0" anchor="t"/>
          <a:lstStyle/>
          <a:p>
            <a:pPr marL="0" indent="0" algn="l">
              <a:lnSpc>
                <a:spcPts val="2600"/>
              </a:lnSpc>
              <a:buNone/>
            </a:pPr>
            <a:r>
              <a:rPr lang="en-US" dirty="0">
                <a:solidFill>
                  <a:srgbClr val="504C49"/>
                </a:solidFill>
                <a:latin typeface="Source Serif Pro" pitchFamily="34" charset="0"/>
                <a:ea typeface="Source Serif Pro" pitchFamily="34" charset="-122"/>
                <a:cs typeface="Source Serif Pro" pitchFamily="34" charset="-120"/>
              </a:rPr>
              <a:t>Government policies, including infrastructure investments and regulatory frameworks, shape the operating environment. Engaging with policymakers and advocating for supportive measures can safeguard revenue streams.</a:t>
            </a:r>
            <a:endParaRPr lang="en-US" dirty="0"/>
          </a:p>
        </p:txBody>
      </p:sp>
      <p:pic>
        <p:nvPicPr>
          <p:cNvPr id="10" name="Image 3" descr="preencoded.png"/>
          <p:cNvPicPr>
            <a:picLocks noChangeAspect="1"/>
          </p:cNvPicPr>
          <p:nvPr/>
        </p:nvPicPr>
        <p:blipFill>
          <a:blip r:embed="rId6"/>
          <a:stretch>
            <a:fillRect/>
          </a:stretch>
        </p:blipFill>
        <p:spPr>
          <a:xfrm>
            <a:off x="9718834" y="4309229"/>
            <a:ext cx="521137" cy="521137"/>
          </a:xfrm>
          <a:prstGeom prst="rect">
            <a:avLst/>
          </a:prstGeom>
        </p:spPr>
      </p:pic>
      <p:sp>
        <p:nvSpPr>
          <p:cNvPr id="11" name="Text 5"/>
          <p:cNvSpPr/>
          <p:nvPr/>
        </p:nvSpPr>
        <p:spPr>
          <a:xfrm>
            <a:off x="9718834" y="5038844"/>
            <a:ext cx="3716655" cy="325755"/>
          </a:xfrm>
          <a:prstGeom prst="rect">
            <a:avLst/>
          </a:prstGeom>
          <a:noFill/>
          <a:ln/>
        </p:spPr>
        <p:txBody>
          <a:bodyPr wrap="none" lIns="0" tIns="0" rIns="0" bIns="0" rtlCol="0" anchor="t"/>
          <a:lstStyle/>
          <a:p>
            <a:pPr marL="0" indent="0" algn="l">
              <a:lnSpc>
                <a:spcPts val="2550"/>
              </a:lnSpc>
              <a:buNone/>
            </a:pPr>
            <a:r>
              <a:rPr lang="en-US" sz="2400" dirty="0">
                <a:solidFill>
                  <a:srgbClr val="504C49"/>
                </a:solidFill>
                <a:latin typeface="Platypi Medium" pitchFamily="34" charset="0"/>
                <a:ea typeface="Platypi Medium" pitchFamily="34" charset="-122"/>
                <a:cs typeface="Platypi Medium" pitchFamily="34" charset="-120"/>
              </a:rPr>
              <a:t>Technological Advancements</a:t>
            </a:r>
            <a:endParaRPr lang="en-US" sz="2400" dirty="0"/>
          </a:p>
        </p:txBody>
      </p:sp>
      <p:sp>
        <p:nvSpPr>
          <p:cNvPr id="12" name="Text 6"/>
          <p:cNvSpPr/>
          <p:nvPr/>
        </p:nvSpPr>
        <p:spPr>
          <a:xfrm>
            <a:off x="9718834" y="5489615"/>
            <a:ext cx="4181951" cy="2000964"/>
          </a:xfrm>
          <a:prstGeom prst="rect">
            <a:avLst/>
          </a:prstGeom>
          <a:noFill/>
          <a:ln/>
        </p:spPr>
        <p:txBody>
          <a:bodyPr wrap="square" lIns="0" tIns="0" rIns="0" bIns="0" rtlCol="0" anchor="t"/>
          <a:lstStyle/>
          <a:p>
            <a:pPr marL="0" indent="0" algn="l">
              <a:lnSpc>
                <a:spcPts val="2600"/>
              </a:lnSpc>
              <a:buNone/>
            </a:pPr>
            <a:r>
              <a:rPr lang="en-US" dirty="0">
                <a:solidFill>
                  <a:srgbClr val="504C49"/>
                </a:solidFill>
                <a:latin typeface="Source Serif Pro" pitchFamily="34" charset="0"/>
                <a:ea typeface="Source Serif Pro" pitchFamily="34" charset="-122"/>
                <a:cs typeface="Source Serif Pro" pitchFamily="34" charset="-120"/>
              </a:rPr>
              <a:t>Technological innovations, such as improved signalling and passenger information systems, enhance efficiency and attract passengers. Investing in and adopting new technologies can drive long-term revenue growth.</a:t>
            </a:r>
            <a:endParaRPr lang="en-US" dirty="0"/>
          </a:p>
        </p:txBody>
      </p:sp>
      <p:sp>
        <p:nvSpPr>
          <p:cNvPr id="13" name="Rectangle: Rounded Corners 12">
            <a:extLst>
              <a:ext uri="{FF2B5EF4-FFF2-40B4-BE49-F238E27FC236}">
                <a16:creationId xmlns:a16="http://schemas.microsoft.com/office/drawing/2014/main" id="{4DB1A927-9989-6A13-CBD5-AE6292F95B78}"/>
              </a:ext>
            </a:extLst>
          </p:cNvPr>
          <p:cNvSpPr/>
          <p:nvPr/>
        </p:nvSpPr>
        <p:spPr>
          <a:xfrm>
            <a:off x="12868507" y="7761248"/>
            <a:ext cx="1683834" cy="367265"/>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03052" y="473750"/>
            <a:ext cx="5567482" cy="538401"/>
          </a:xfrm>
          <a:prstGeom prst="rect">
            <a:avLst/>
          </a:prstGeom>
          <a:noFill/>
          <a:ln/>
        </p:spPr>
        <p:txBody>
          <a:bodyPr wrap="none" lIns="0" tIns="0" rIns="0" bIns="0" rtlCol="0" anchor="t"/>
          <a:lstStyle/>
          <a:p>
            <a:pPr marL="0" indent="0">
              <a:lnSpc>
                <a:spcPts val="4200"/>
              </a:lnSpc>
              <a:buNone/>
            </a:pPr>
            <a:r>
              <a:rPr lang="en-US" sz="3350" dirty="0">
                <a:solidFill>
                  <a:srgbClr val="201B18"/>
                </a:solidFill>
                <a:latin typeface="Platypi Medium" pitchFamily="34" charset="0"/>
                <a:ea typeface="Platypi Medium" pitchFamily="34" charset="-122"/>
                <a:cs typeface="Platypi Medium" pitchFamily="34" charset="-120"/>
              </a:rPr>
              <a:t>Monthly Revenue Analysis</a:t>
            </a:r>
            <a:endParaRPr lang="en-US" sz="3350" dirty="0"/>
          </a:p>
        </p:txBody>
      </p:sp>
      <p:pic>
        <p:nvPicPr>
          <p:cNvPr id="3" name="Image 0" descr="preencoded.png"/>
          <p:cNvPicPr>
            <a:picLocks noChangeAspect="1"/>
          </p:cNvPicPr>
          <p:nvPr/>
        </p:nvPicPr>
        <p:blipFill>
          <a:blip r:embed="rId3"/>
          <a:stretch>
            <a:fillRect/>
          </a:stretch>
        </p:blipFill>
        <p:spPr>
          <a:xfrm>
            <a:off x="603052" y="1356717"/>
            <a:ext cx="10197584" cy="5710595"/>
          </a:xfrm>
          <a:prstGeom prst="rect">
            <a:avLst/>
          </a:prstGeom>
        </p:spPr>
      </p:pic>
      <p:sp>
        <p:nvSpPr>
          <p:cNvPr id="4" name="Text 1"/>
          <p:cNvSpPr/>
          <p:nvPr/>
        </p:nvSpPr>
        <p:spPr>
          <a:xfrm>
            <a:off x="603052" y="7261146"/>
            <a:ext cx="13424297" cy="551259"/>
          </a:xfrm>
          <a:prstGeom prst="rect">
            <a:avLst/>
          </a:prstGeom>
          <a:noFill/>
          <a:ln/>
        </p:spPr>
        <p:txBody>
          <a:bodyPr wrap="square" lIns="0" tIns="0" rIns="0" bIns="0" rtlCol="0" anchor="t"/>
          <a:lstStyle/>
          <a:p>
            <a:pPr marL="0" indent="0">
              <a:lnSpc>
                <a:spcPts val="2150"/>
              </a:lnSpc>
              <a:buNone/>
            </a:pPr>
            <a:r>
              <a:rPr lang="en-US" sz="1400" dirty="0">
                <a:solidFill>
                  <a:srgbClr val="504C49"/>
                </a:solidFill>
                <a:latin typeface="Source Serif Pro" pitchFamily="34" charset="0"/>
                <a:ea typeface="Source Serif Pro" pitchFamily="34" charset="-122"/>
                <a:cs typeface="Source Serif Pro" pitchFamily="34" charset="-120"/>
              </a:rPr>
              <a:t>The line chart illustrates the trend of monthly revenue over the first four months of the year. The steady increase in revenue from January to April demonstrates a positive trajectory, indicating successful strategies and growing passenger demand.</a:t>
            </a:r>
            <a:endParaRPr lang="en-US" sz="1400" dirty="0"/>
          </a:p>
        </p:txBody>
      </p:sp>
      <p:sp>
        <p:nvSpPr>
          <p:cNvPr id="5" name="Rectangle: Rounded Corners 4">
            <a:extLst>
              <a:ext uri="{FF2B5EF4-FFF2-40B4-BE49-F238E27FC236}">
                <a16:creationId xmlns:a16="http://schemas.microsoft.com/office/drawing/2014/main" id="{BDE9FD60-F296-3E93-6D50-9B15CBF5BE15}"/>
              </a:ext>
            </a:extLst>
          </p:cNvPr>
          <p:cNvSpPr/>
          <p:nvPr/>
        </p:nvSpPr>
        <p:spPr>
          <a:xfrm>
            <a:off x="12868507" y="7761248"/>
            <a:ext cx="1683834" cy="367265"/>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7357" y="595074"/>
            <a:ext cx="4588192" cy="676275"/>
          </a:xfrm>
          <a:prstGeom prst="rect">
            <a:avLst/>
          </a:prstGeom>
          <a:noFill/>
          <a:ln/>
        </p:spPr>
        <p:txBody>
          <a:bodyPr wrap="none" lIns="0" tIns="0" rIns="0" bIns="0" rtlCol="0" anchor="t"/>
          <a:lstStyle/>
          <a:p>
            <a:pPr marL="0" indent="0">
              <a:lnSpc>
                <a:spcPts val="5300"/>
              </a:lnSpc>
              <a:buNone/>
            </a:pPr>
            <a:r>
              <a:rPr lang="en-US" sz="4250" dirty="0">
                <a:solidFill>
                  <a:srgbClr val="201B18"/>
                </a:solidFill>
                <a:latin typeface="Platypi Medium" pitchFamily="34" charset="0"/>
                <a:ea typeface="Platypi Medium" pitchFamily="34" charset="-122"/>
                <a:cs typeface="Platypi Medium" pitchFamily="34" charset="-120"/>
              </a:rPr>
              <a:t>Recommendations</a:t>
            </a:r>
            <a:endParaRPr lang="en-US" sz="4250" dirty="0"/>
          </a:p>
        </p:txBody>
      </p:sp>
      <p:sp>
        <p:nvSpPr>
          <p:cNvPr id="3" name="Shape 1"/>
          <p:cNvSpPr/>
          <p:nvPr/>
        </p:nvSpPr>
        <p:spPr>
          <a:xfrm>
            <a:off x="757357" y="1704142"/>
            <a:ext cx="2185868" cy="1246823"/>
          </a:xfrm>
          <a:prstGeom prst="roundRect">
            <a:avLst>
              <a:gd name="adj" fmla="val 2604"/>
            </a:avLst>
          </a:prstGeom>
          <a:solidFill>
            <a:srgbClr val="F9F7F7"/>
          </a:solidFill>
          <a:ln/>
        </p:spPr>
      </p:sp>
      <p:sp>
        <p:nvSpPr>
          <p:cNvPr id="4" name="Text 2"/>
          <p:cNvSpPr/>
          <p:nvPr/>
        </p:nvSpPr>
        <p:spPr>
          <a:xfrm>
            <a:off x="973693" y="2111097"/>
            <a:ext cx="121563" cy="432792"/>
          </a:xfrm>
          <a:prstGeom prst="rect">
            <a:avLst/>
          </a:prstGeom>
          <a:noFill/>
          <a:ln/>
        </p:spPr>
        <p:txBody>
          <a:bodyPr wrap="none" lIns="0" tIns="0" rIns="0" bIns="0" rtlCol="0" anchor="t"/>
          <a:lstStyle/>
          <a:p>
            <a:pPr marL="0" indent="0" algn="ctr">
              <a:lnSpc>
                <a:spcPts val="3400"/>
              </a:lnSpc>
              <a:buNone/>
            </a:pPr>
            <a:r>
              <a:rPr lang="en-US" sz="2100" dirty="0">
                <a:solidFill>
                  <a:srgbClr val="504C49"/>
                </a:solidFill>
                <a:latin typeface="Platypi Medium" pitchFamily="34" charset="0"/>
                <a:ea typeface="Platypi Medium" pitchFamily="34" charset="-122"/>
                <a:cs typeface="Platypi Medium" pitchFamily="34" charset="-120"/>
              </a:rPr>
              <a:t>1</a:t>
            </a:r>
            <a:endParaRPr lang="en-US" sz="2100" dirty="0"/>
          </a:p>
        </p:txBody>
      </p:sp>
      <p:sp>
        <p:nvSpPr>
          <p:cNvPr id="5" name="Text 3"/>
          <p:cNvSpPr/>
          <p:nvPr/>
        </p:nvSpPr>
        <p:spPr>
          <a:xfrm>
            <a:off x="3159562" y="1920478"/>
            <a:ext cx="2796897" cy="338138"/>
          </a:xfrm>
          <a:prstGeom prst="rect">
            <a:avLst/>
          </a:prstGeom>
          <a:noFill/>
          <a:ln/>
        </p:spPr>
        <p:txBody>
          <a:bodyPr wrap="none" lIns="0" tIns="0" rIns="0" bIns="0" rtlCol="0" anchor="t"/>
          <a:lstStyle/>
          <a:p>
            <a:pPr marL="0" indent="0" algn="l">
              <a:lnSpc>
                <a:spcPts val="2650"/>
              </a:lnSpc>
              <a:buNone/>
            </a:pPr>
            <a:r>
              <a:rPr lang="en-US" sz="2400" dirty="0">
                <a:solidFill>
                  <a:srgbClr val="504C49"/>
                </a:solidFill>
                <a:latin typeface="Platypi Medium" pitchFamily="34" charset="0"/>
                <a:ea typeface="Platypi Medium" pitchFamily="34" charset="-122"/>
                <a:cs typeface="Platypi Medium" pitchFamily="34" charset="-120"/>
              </a:rPr>
              <a:t>Optimise Operations</a:t>
            </a:r>
            <a:endParaRPr lang="en-US" sz="2400" dirty="0"/>
          </a:p>
        </p:txBody>
      </p:sp>
      <p:sp>
        <p:nvSpPr>
          <p:cNvPr id="6" name="Text 4"/>
          <p:cNvSpPr/>
          <p:nvPr/>
        </p:nvSpPr>
        <p:spPr>
          <a:xfrm>
            <a:off x="3159562" y="2388394"/>
            <a:ext cx="8323421" cy="346234"/>
          </a:xfrm>
          <a:prstGeom prst="rect">
            <a:avLst/>
          </a:prstGeom>
          <a:noFill/>
          <a:ln/>
        </p:spPr>
        <p:txBody>
          <a:bodyPr wrap="none" lIns="0" tIns="0" rIns="0" bIns="0" rtlCol="0" anchor="t"/>
          <a:lstStyle/>
          <a:p>
            <a:pPr marL="0" indent="0" algn="l">
              <a:lnSpc>
                <a:spcPts val="2700"/>
              </a:lnSpc>
              <a:buNone/>
            </a:pPr>
            <a:r>
              <a:rPr lang="en-US" dirty="0">
                <a:solidFill>
                  <a:srgbClr val="504C49"/>
                </a:solidFill>
                <a:latin typeface="Source Serif Pro" pitchFamily="34" charset="0"/>
                <a:ea typeface="Source Serif Pro" pitchFamily="34" charset="-122"/>
                <a:cs typeface="Source Serif Pro" pitchFamily="34" charset="-120"/>
              </a:rPr>
              <a:t>Streamline processes and resource allocation to enhance efficiency and reduce delays.</a:t>
            </a:r>
            <a:endParaRPr lang="en-US" dirty="0"/>
          </a:p>
        </p:txBody>
      </p:sp>
      <p:sp>
        <p:nvSpPr>
          <p:cNvPr id="7" name="Shape 5"/>
          <p:cNvSpPr/>
          <p:nvPr/>
        </p:nvSpPr>
        <p:spPr>
          <a:xfrm>
            <a:off x="3051334" y="2935724"/>
            <a:ext cx="10713601" cy="15240"/>
          </a:xfrm>
          <a:prstGeom prst="roundRect">
            <a:avLst>
              <a:gd name="adj" fmla="val 213000"/>
            </a:avLst>
          </a:prstGeom>
          <a:solidFill>
            <a:srgbClr val="D8D4D4"/>
          </a:solidFill>
          <a:ln/>
        </p:spPr>
      </p:sp>
      <p:sp>
        <p:nvSpPr>
          <p:cNvPr id="8" name="Shape 6"/>
          <p:cNvSpPr/>
          <p:nvPr/>
        </p:nvSpPr>
        <p:spPr>
          <a:xfrm>
            <a:off x="757357" y="3059073"/>
            <a:ext cx="4371856" cy="1593056"/>
          </a:xfrm>
          <a:prstGeom prst="roundRect">
            <a:avLst>
              <a:gd name="adj" fmla="val 2038"/>
            </a:avLst>
          </a:prstGeom>
          <a:solidFill>
            <a:srgbClr val="F9F7F7"/>
          </a:solidFill>
          <a:ln/>
        </p:spPr>
      </p:sp>
      <p:sp>
        <p:nvSpPr>
          <p:cNvPr id="9" name="Text 7"/>
          <p:cNvSpPr/>
          <p:nvPr/>
        </p:nvSpPr>
        <p:spPr>
          <a:xfrm>
            <a:off x="973693" y="3639145"/>
            <a:ext cx="174784" cy="432792"/>
          </a:xfrm>
          <a:prstGeom prst="rect">
            <a:avLst/>
          </a:prstGeom>
          <a:noFill/>
          <a:ln/>
        </p:spPr>
        <p:txBody>
          <a:bodyPr wrap="none" lIns="0" tIns="0" rIns="0" bIns="0" rtlCol="0" anchor="t"/>
          <a:lstStyle/>
          <a:p>
            <a:pPr marL="0" indent="0" algn="ctr">
              <a:lnSpc>
                <a:spcPts val="3400"/>
              </a:lnSpc>
              <a:buNone/>
            </a:pPr>
            <a:r>
              <a:rPr lang="en-US" sz="2100" dirty="0">
                <a:solidFill>
                  <a:srgbClr val="504C49"/>
                </a:solidFill>
                <a:latin typeface="Platypi Medium" pitchFamily="34" charset="0"/>
                <a:ea typeface="Platypi Medium" pitchFamily="34" charset="-122"/>
                <a:cs typeface="Platypi Medium" pitchFamily="34" charset="-120"/>
              </a:rPr>
              <a:t>2</a:t>
            </a:r>
            <a:endParaRPr lang="en-US" sz="2100" dirty="0"/>
          </a:p>
        </p:txBody>
      </p:sp>
      <p:sp>
        <p:nvSpPr>
          <p:cNvPr id="10" name="Text 8"/>
          <p:cNvSpPr/>
          <p:nvPr/>
        </p:nvSpPr>
        <p:spPr>
          <a:xfrm>
            <a:off x="5345549" y="3275409"/>
            <a:ext cx="2741652" cy="338138"/>
          </a:xfrm>
          <a:prstGeom prst="rect">
            <a:avLst/>
          </a:prstGeom>
          <a:noFill/>
          <a:ln/>
        </p:spPr>
        <p:txBody>
          <a:bodyPr wrap="none" lIns="0" tIns="0" rIns="0" bIns="0" rtlCol="0" anchor="t"/>
          <a:lstStyle/>
          <a:p>
            <a:pPr marL="0" indent="0" algn="l">
              <a:lnSpc>
                <a:spcPts val="2650"/>
              </a:lnSpc>
              <a:buNone/>
            </a:pPr>
            <a:r>
              <a:rPr lang="en-US" sz="2400" dirty="0">
                <a:solidFill>
                  <a:srgbClr val="504C49"/>
                </a:solidFill>
                <a:latin typeface="Platypi Medium" pitchFamily="34" charset="0"/>
                <a:ea typeface="Platypi Medium" pitchFamily="34" charset="-122"/>
                <a:cs typeface="Platypi Medium" pitchFamily="34" charset="-120"/>
              </a:rPr>
              <a:t>Invest in Technology</a:t>
            </a:r>
            <a:endParaRPr lang="en-US" sz="2400" dirty="0"/>
          </a:p>
        </p:txBody>
      </p:sp>
      <p:sp>
        <p:nvSpPr>
          <p:cNvPr id="11" name="Text 9"/>
          <p:cNvSpPr/>
          <p:nvPr/>
        </p:nvSpPr>
        <p:spPr>
          <a:xfrm>
            <a:off x="5345549" y="3743325"/>
            <a:ext cx="8311158" cy="692467"/>
          </a:xfrm>
          <a:prstGeom prst="rect">
            <a:avLst/>
          </a:prstGeom>
          <a:noFill/>
          <a:ln/>
        </p:spPr>
        <p:txBody>
          <a:bodyPr wrap="square" lIns="0" tIns="0" rIns="0" bIns="0" rtlCol="0" anchor="t"/>
          <a:lstStyle/>
          <a:p>
            <a:pPr marL="0" indent="0" algn="l">
              <a:lnSpc>
                <a:spcPts val="2700"/>
              </a:lnSpc>
              <a:buNone/>
            </a:pPr>
            <a:r>
              <a:rPr lang="en-US" dirty="0">
                <a:solidFill>
                  <a:srgbClr val="504C49"/>
                </a:solidFill>
                <a:latin typeface="Source Serif Pro" pitchFamily="34" charset="0"/>
                <a:ea typeface="Source Serif Pro" pitchFamily="34" charset="-122"/>
                <a:cs typeface="Source Serif Pro" pitchFamily="34" charset="-120"/>
              </a:rPr>
              <a:t>Adopt innovative solutions to improve signalling, passenger information, and booking systems.</a:t>
            </a:r>
            <a:endParaRPr lang="en-US" dirty="0"/>
          </a:p>
        </p:txBody>
      </p:sp>
      <p:sp>
        <p:nvSpPr>
          <p:cNvPr id="12" name="Shape 10"/>
          <p:cNvSpPr/>
          <p:nvPr/>
        </p:nvSpPr>
        <p:spPr>
          <a:xfrm>
            <a:off x="5237321" y="4636889"/>
            <a:ext cx="8527613" cy="15240"/>
          </a:xfrm>
          <a:prstGeom prst="roundRect">
            <a:avLst>
              <a:gd name="adj" fmla="val 213000"/>
            </a:avLst>
          </a:prstGeom>
          <a:solidFill>
            <a:srgbClr val="D8D4D4"/>
          </a:solidFill>
          <a:ln/>
        </p:spPr>
      </p:sp>
      <p:sp>
        <p:nvSpPr>
          <p:cNvPr id="13" name="Shape 11"/>
          <p:cNvSpPr/>
          <p:nvPr/>
        </p:nvSpPr>
        <p:spPr>
          <a:xfrm>
            <a:off x="757357" y="4760238"/>
            <a:ext cx="6557843" cy="1593056"/>
          </a:xfrm>
          <a:prstGeom prst="roundRect">
            <a:avLst>
              <a:gd name="adj" fmla="val 2038"/>
            </a:avLst>
          </a:prstGeom>
          <a:solidFill>
            <a:srgbClr val="F9F7F7"/>
          </a:solidFill>
          <a:ln/>
        </p:spPr>
      </p:sp>
      <p:sp>
        <p:nvSpPr>
          <p:cNvPr id="14" name="Text 12"/>
          <p:cNvSpPr/>
          <p:nvPr/>
        </p:nvSpPr>
        <p:spPr>
          <a:xfrm>
            <a:off x="973693" y="5340310"/>
            <a:ext cx="168831" cy="432792"/>
          </a:xfrm>
          <a:prstGeom prst="rect">
            <a:avLst/>
          </a:prstGeom>
          <a:noFill/>
          <a:ln/>
        </p:spPr>
        <p:txBody>
          <a:bodyPr wrap="none" lIns="0" tIns="0" rIns="0" bIns="0" rtlCol="0" anchor="t"/>
          <a:lstStyle/>
          <a:p>
            <a:pPr marL="0" indent="0" algn="ctr">
              <a:lnSpc>
                <a:spcPts val="3400"/>
              </a:lnSpc>
              <a:buNone/>
            </a:pPr>
            <a:r>
              <a:rPr lang="en-US" sz="2100" dirty="0">
                <a:solidFill>
                  <a:srgbClr val="504C49"/>
                </a:solidFill>
                <a:latin typeface="Platypi Medium" pitchFamily="34" charset="0"/>
                <a:ea typeface="Platypi Medium" pitchFamily="34" charset="-122"/>
                <a:cs typeface="Platypi Medium" pitchFamily="34" charset="-120"/>
              </a:rPr>
              <a:t>3</a:t>
            </a:r>
            <a:endParaRPr lang="en-US" sz="2100" dirty="0"/>
          </a:p>
        </p:txBody>
      </p:sp>
      <p:sp>
        <p:nvSpPr>
          <p:cNvPr id="15" name="Text 13"/>
          <p:cNvSpPr/>
          <p:nvPr/>
        </p:nvSpPr>
        <p:spPr>
          <a:xfrm>
            <a:off x="7531537" y="4976574"/>
            <a:ext cx="4038005" cy="338138"/>
          </a:xfrm>
          <a:prstGeom prst="rect">
            <a:avLst/>
          </a:prstGeom>
          <a:noFill/>
          <a:ln/>
        </p:spPr>
        <p:txBody>
          <a:bodyPr wrap="none" lIns="0" tIns="0" rIns="0" bIns="0" rtlCol="0" anchor="t"/>
          <a:lstStyle/>
          <a:p>
            <a:pPr marL="0" indent="0" algn="l">
              <a:lnSpc>
                <a:spcPts val="2650"/>
              </a:lnSpc>
              <a:buNone/>
            </a:pPr>
            <a:r>
              <a:rPr lang="en-US" sz="2400" dirty="0">
                <a:solidFill>
                  <a:srgbClr val="504C49"/>
                </a:solidFill>
                <a:latin typeface="Platypi Medium" pitchFamily="34" charset="0"/>
                <a:ea typeface="Platypi Medium" pitchFamily="34" charset="-122"/>
                <a:cs typeface="Platypi Medium" pitchFamily="34" charset="-120"/>
              </a:rPr>
              <a:t>Enhance Customer Experience</a:t>
            </a:r>
            <a:endParaRPr lang="en-US" sz="2400" dirty="0"/>
          </a:p>
        </p:txBody>
      </p:sp>
      <p:sp>
        <p:nvSpPr>
          <p:cNvPr id="16" name="Text 14"/>
          <p:cNvSpPr/>
          <p:nvPr/>
        </p:nvSpPr>
        <p:spPr>
          <a:xfrm>
            <a:off x="7531537" y="5444490"/>
            <a:ext cx="6125170" cy="692467"/>
          </a:xfrm>
          <a:prstGeom prst="rect">
            <a:avLst/>
          </a:prstGeom>
          <a:noFill/>
          <a:ln/>
        </p:spPr>
        <p:txBody>
          <a:bodyPr wrap="square" lIns="0" tIns="0" rIns="0" bIns="0" rtlCol="0" anchor="t"/>
          <a:lstStyle/>
          <a:p>
            <a:pPr marL="0" indent="0" algn="l">
              <a:lnSpc>
                <a:spcPts val="2700"/>
              </a:lnSpc>
              <a:buNone/>
            </a:pPr>
            <a:r>
              <a:rPr lang="en-US" dirty="0">
                <a:solidFill>
                  <a:srgbClr val="504C49"/>
                </a:solidFill>
                <a:latin typeface="Source Serif Pro" pitchFamily="34" charset="0"/>
                <a:ea typeface="Source Serif Pro" pitchFamily="34" charset="-122"/>
                <a:cs typeface="Source Serif Pro" pitchFamily="34" charset="-120"/>
              </a:rPr>
              <a:t>Gather feedback, address concerns, and provide quality ancillary services to drive loyalty.</a:t>
            </a:r>
            <a:endParaRPr lang="en-US" dirty="0"/>
          </a:p>
        </p:txBody>
      </p:sp>
      <p:sp>
        <p:nvSpPr>
          <p:cNvPr id="17" name="Text 15"/>
          <p:cNvSpPr/>
          <p:nvPr/>
        </p:nvSpPr>
        <p:spPr>
          <a:xfrm>
            <a:off x="757357" y="6596658"/>
            <a:ext cx="13115687" cy="1038701"/>
          </a:xfrm>
          <a:prstGeom prst="rect">
            <a:avLst/>
          </a:prstGeom>
          <a:noFill/>
          <a:ln/>
        </p:spPr>
        <p:txBody>
          <a:bodyPr wrap="square" lIns="0" tIns="0" rIns="0" bIns="0" rtlCol="0" anchor="t"/>
          <a:lstStyle/>
          <a:p>
            <a:pPr marL="0" indent="0">
              <a:lnSpc>
                <a:spcPts val="2700"/>
              </a:lnSpc>
              <a:buNone/>
            </a:pPr>
            <a:r>
              <a:rPr lang="en-US" dirty="0">
                <a:solidFill>
                  <a:srgbClr val="504C49"/>
                </a:solidFill>
                <a:latin typeface="Source Serif Pro" pitchFamily="34" charset="0"/>
                <a:ea typeface="Source Serif Pro" pitchFamily="34" charset="-122"/>
                <a:cs typeface="Source Serif Pro" pitchFamily="34" charset="-120"/>
              </a:rPr>
              <a:t>These measures will support informed decision-making and contribute to the long-term financial health and sustainability of the UK railway network. We should focus on better understanding, and creating strategies to make weather delays less impactful.</a:t>
            </a:r>
            <a:endParaRPr lang="en-US" dirty="0"/>
          </a:p>
        </p:txBody>
      </p:sp>
      <p:sp>
        <p:nvSpPr>
          <p:cNvPr id="19" name="Rectangle: Rounded Corners 18">
            <a:extLst>
              <a:ext uri="{FF2B5EF4-FFF2-40B4-BE49-F238E27FC236}">
                <a16:creationId xmlns:a16="http://schemas.microsoft.com/office/drawing/2014/main" id="{39B8865A-11B8-668A-0EF5-CEACF9195C7D}"/>
              </a:ext>
            </a:extLst>
          </p:cNvPr>
          <p:cNvSpPr/>
          <p:nvPr/>
        </p:nvSpPr>
        <p:spPr>
          <a:xfrm>
            <a:off x="12868507" y="7761248"/>
            <a:ext cx="1683834" cy="367265"/>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TotalTime>
  <Words>750</Words>
  <Application>Microsoft Office PowerPoint</Application>
  <PresentationFormat>Custom</PresentationFormat>
  <Paragraphs>61</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Palatino Linotype</vt:lpstr>
      <vt:lpstr>Platypi Medium</vt:lpstr>
      <vt:lpstr>Arial</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Ifeanyi Oranekwu</cp:lastModifiedBy>
  <cp:revision>7</cp:revision>
  <dcterms:created xsi:type="dcterms:W3CDTF">2025-02-27T14:58:05Z</dcterms:created>
  <dcterms:modified xsi:type="dcterms:W3CDTF">2025-02-27T15:48:19Z</dcterms:modified>
</cp:coreProperties>
</file>